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3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3"/>
    <p:sldId id="258" r:id="rId4"/>
    <p:sldId id="259" r:id="rId5"/>
    <p:sldId id="261" r:id="rId6"/>
    <p:sldId id="273" r:id="rId7"/>
    <p:sldId id="275" r:id="rId8"/>
    <p:sldId id="292" r:id="rId9"/>
    <p:sldId id="272" r:id="rId10"/>
    <p:sldId id="276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4" r:id="rId19"/>
    <p:sldId id="315" r:id="rId20"/>
    <p:sldId id="313" r:id="rId21"/>
    <p:sldId id="293" r:id="rId22"/>
    <p:sldId id="270" r:id="rId23"/>
    <p:sldId id="316" r:id="rId24"/>
    <p:sldId id="317" r:id="rId25"/>
    <p:sldId id="318" r:id="rId26"/>
    <p:sldId id="320" r:id="rId27"/>
    <p:sldId id="319" r:id="rId28"/>
    <p:sldId id="305" r:id="rId29"/>
    <p:sldId id="267" r:id="rId30"/>
    <p:sldId id="265" r:id="rId31"/>
  </p:sldIdLst>
  <p:sldSz cx="12192000" cy="6858000"/>
  <p:notesSz cx="6858000" cy="9144000"/>
  <p:embeddedFontLst>
    <p:embeddedFont>
      <p:font typeface="思源黑体 CN Light" panose="020B0300000000000000" charset="-122"/>
      <p:regular r:id="rId37"/>
    </p:embeddedFont>
    <p:embeddedFont>
      <p:font typeface="思源黑体 CN Bold" panose="020B0800000000000000" charset="-122"/>
      <p:bold r:id="rId38"/>
    </p:embeddedFont>
    <p:embeddedFont>
      <p:font typeface="思源黑体 CN Medium" panose="020B0600000000000000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6" userDrawn="1">
          <p15:clr>
            <a:srgbClr val="A4A3A4"/>
          </p15:clr>
        </p15:guide>
        <p15:guide id="2" pos="1724" userDrawn="1">
          <p15:clr>
            <a:srgbClr val="A4A3A4"/>
          </p15:clr>
        </p15:guide>
        <p15:guide id="3" pos="7409" userDrawn="1">
          <p15:clr>
            <a:srgbClr val="A4A3A4"/>
          </p15:clr>
        </p15:guide>
        <p15:guide id="4" pos="408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2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3A57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46" y="204"/>
      </p:cViewPr>
      <p:guideLst>
        <p:guide orient="horz" pos="2076"/>
        <p:guide pos="1724"/>
        <p:guide pos="7409"/>
        <p:guide pos="408"/>
        <p:guide pos="574"/>
        <p:guide pos="25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85.xml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9525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9525"/>
            <a:ext cx="12192000" cy="6867525"/>
          </a:xfrm>
          <a:prstGeom prst="rect">
            <a:avLst/>
          </a:prstGeom>
          <a:gradFill>
            <a:gsLst>
              <a:gs pos="13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F3F3F3">
                  <a:alpha val="100000"/>
                </a:srgbClr>
              </a:gs>
              <a:gs pos="10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9525" y="328295"/>
            <a:ext cx="215900" cy="5073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webp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5.png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1" Type="http://schemas.openxmlformats.org/officeDocument/2006/relationships/tags" Target="../tags/tag8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9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tags" Target="../tags/tag10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26.xml"/><Relationship Id="rId7" Type="http://schemas.openxmlformats.org/officeDocument/2006/relationships/image" Target="../media/image29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27.xml"/><Relationship Id="rId1" Type="http://schemas.openxmlformats.org/officeDocument/2006/relationships/tags" Target="../tags/tag12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34.xml"/><Relationship Id="rId7" Type="http://schemas.openxmlformats.org/officeDocument/2006/relationships/image" Target="../media/image30.png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.pn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33.png"/><Relationship Id="rId12" Type="http://schemas.openxmlformats.org/officeDocument/2006/relationships/tags" Target="../tags/tag151.xml"/><Relationship Id="rId11" Type="http://schemas.openxmlformats.org/officeDocument/2006/relationships/image" Target="../media/image32.png"/><Relationship Id="rId10" Type="http://schemas.openxmlformats.org/officeDocument/2006/relationships/tags" Target="../tags/tag150.xml"/><Relationship Id="rId1" Type="http://schemas.openxmlformats.org/officeDocument/2006/relationships/tags" Target="../tags/tag14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webp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6.png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webp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3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webp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5.png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.webp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51.xml"/><Relationship Id="rId29" Type="http://schemas.openxmlformats.org/officeDocument/2006/relationships/tags" Target="../tags/tag73.xml"/><Relationship Id="rId28" Type="http://schemas.openxmlformats.org/officeDocument/2006/relationships/tags" Target="../tags/tag72.xml"/><Relationship Id="rId27" Type="http://schemas.openxmlformats.org/officeDocument/2006/relationships/tags" Target="../tags/tag7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image" Target="../media/image9.png"/><Relationship Id="rId23" Type="http://schemas.openxmlformats.org/officeDocument/2006/relationships/tags" Target="../tags/tag68.xml"/><Relationship Id="rId22" Type="http://schemas.openxmlformats.org/officeDocument/2006/relationships/image" Target="../media/image8.png"/><Relationship Id="rId21" Type="http://schemas.openxmlformats.org/officeDocument/2006/relationships/tags" Target="../tags/tag67.xml"/><Relationship Id="rId20" Type="http://schemas.openxmlformats.org/officeDocument/2006/relationships/image" Target="../media/image7.png"/><Relationship Id="rId2" Type="http://schemas.openxmlformats.org/officeDocument/2006/relationships/tags" Target="../tags/tag50.xml"/><Relationship Id="rId19" Type="http://schemas.openxmlformats.org/officeDocument/2006/relationships/tags" Target="../tags/tag66.xml"/><Relationship Id="rId18" Type="http://schemas.openxmlformats.org/officeDocument/2006/relationships/image" Target="../media/image6.png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2.png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8360" y="2383155"/>
            <a:ext cx="97586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60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MapReduce Combiner</a:t>
            </a:r>
            <a:r>
              <a:rPr lang="zh-CN" altLang="en-US" sz="60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机制分析</a:t>
            </a:r>
            <a:endParaRPr lang="zh-CN" altLang="en-US" sz="6000" cap="all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2025.12.01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911860" y="464121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小组：第</a:t>
            </a:r>
            <a:r>
              <a:rPr lang="en-US" alt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28</a:t>
            </a:r>
            <a:r>
              <a:rPr lang="zh-CN" altLang="en-US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组</a:t>
            </a:r>
            <a:endParaRPr lang="zh-CN" altLang="en-US" dirty="0">
              <a:solidFill>
                <a:srgbClr val="0D0D0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lt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2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sp>
        <p:nvSpPr>
          <p:cNvPr id="18" name="文本框 7"/>
          <p:cNvSpPr txBox="1"/>
          <p:nvPr/>
        </p:nvSpPr>
        <p:spPr>
          <a:xfrm>
            <a:off x="4322445" y="4641215"/>
            <a:ext cx="485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成员：钟民杰、杨牧之、周冠廷、郭星豪</a:t>
            </a:r>
            <a:endParaRPr lang="zh-CN" altLang="en-US" dirty="0">
              <a:solidFill>
                <a:srgbClr val="0D0D0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SSH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免密登录配置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环境搭建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02</a:t>
            </a:r>
            <a:endParaRPr lang="en-US" altLang="zh-CN" sz="40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600" y="1244600"/>
            <a:ext cx="6372225" cy="233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70" y="3371850"/>
            <a:ext cx="5105400" cy="285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7980" y="3371850"/>
            <a:ext cx="43624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JDK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安装和配置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JDK</a:t>
            </a:r>
            <a:r>
              <a:rPr lang="zh-CN" altLang="en-US" sz="4000" dirty="0">
                <a:sym typeface="+mn-ea"/>
              </a:rPr>
              <a:t>安装配置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03</a:t>
            </a:r>
            <a:endParaRPr lang="en-US" altLang="zh-CN" sz="4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90500" y="2317750"/>
            <a:ext cx="5473700" cy="222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875" y="2007235"/>
            <a:ext cx="3815715" cy="3747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7740" y="1598295"/>
            <a:ext cx="3689985" cy="4009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安装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107815" y="346710"/>
            <a:ext cx="49637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Hadoop</a:t>
            </a:r>
            <a:r>
              <a:rPr lang="zh-CN" altLang="en-US" sz="4000" dirty="0">
                <a:sym typeface="+mn-ea"/>
              </a:rPr>
              <a:t>安装及配置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04</a:t>
            </a:r>
            <a:endParaRPr lang="en-US" altLang="zh-CN" sz="4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75" y="2485390"/>
            <a:ext cx="4552950" cy="2228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2655" y="2303145"/>
            <a:ext cx="5219700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文件配置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3956685" y="346710"/>
            <a:ext cx="54305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Hadoop</a:t>
            </a:r>
            <a:r>
              <a:rPr lang="zh-CN" altLang="en-US" sz="4000" dirty="0">
                <a:sym typeface="+mn-ea"/>
              </a:rPr>
              <a:t>安装及配置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05</a:t>
            </a:r>
            <a:endParaRPr lang="en-US" altLang="zh-CN" sz="4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395" y="2014855"/>
            <a:ext cx="3564890" cy="4605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5580" y="967740"/>
            <a:ext cx="4181475" cy="5823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0270" y="698500"/>
            <a:ext cx="3681730" cy="4352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6310" y="5010150"/>
            <a:ext cx="2858770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启动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集群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55612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启动</a:t>
            </a:r>
            <a:r>
              <a:rPr lang="en-US" altLang="zh-CN" sz="4000" dirty="0">
                <a:sym typeface="+mn-ea"/>
              </a:rPr>
              <a:t>Hadoop</a:t>
            </a:r>
            <a:r>
              <a:rPr lang="zh-CN" altLang="en-US" sz="4000" dirty="0">
                <a:sym typeface="+mn-ea"/>
              </a:rPr>
              <a:t>集群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06</a:t>
            </a:r>
            <a:endParaRPr lang="en-US" altLang="zh-CN" sz="4000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7364095" y="4700270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启动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集群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036320" y="4452620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启动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集群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883920" y="274256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启动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集群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7268845" y="274256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启动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集群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45" y="3300095"/>
            <a:ext cx="2962275" cy="866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DA9650">
                  <a:alpha val="100000"/>
                </a:srgbClr>
              </a:clrFrom>
              <a:clrTo>
                <a:srgbClr val="DA965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4175" y="3300095"/>
            <a:ext cx="2667000" cy="10572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>
            <a:clrChange>
              <a:clrFrom>
                <a:srgbClr val="72636E">
                  <a:alpha val="100000"/>
                </a:srgbClr>
              </a:clrFrom>
              <a:clrTo>
                <a:srgbClr val="72636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235" y="5031105"/>
            <a:ext cx="2990850" cy="1009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8245" y="5411470"/>
            <a:ext cx="8477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2684145" y="1636395"/>
            <a:ext cx="39262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本部分将生成两种不同分布特征的测试数据，用于验证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Combiner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在不同场景下的性能表现。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数据生成</a:t>
            </a:r>
            <a:endParaRPr lang="zh-CN" altLang="en-US" sz="4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4130" y="3600450"/>
            <a:ext cx="6772275" cy="22288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1045" y="285750"/>
            <a:ext cx="3430905" cy="303847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673975" y="4154170"/>
            <a:ext cx="39262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2.1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创建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generate_all+data.py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生成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2.2 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常见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validate_data.py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用作数据验证脚本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036320" y="995045"/>
            <a:ext cx="321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Windows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上执行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数据生成</a:t>
            </a:r>
            <a:endParaRPr lang="zh-CN" altLang="en-US" sz="4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70" y="1690370"/>
            <a:ext cx="4733925" cy="46958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6913245" y="995045"/>
            <a:ext cx="32118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上传数据到虚拟机</a:t>
            </a:r>
            <a:endParaRPr lang="zh-CN" sz="28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1680" y="2347595"/>
            <a:ext cx="5400675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33845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69570" y="1690370"/>
            <a:ext cx="5502910" cy="4364990"/>
          </a:xfrm>
          <a:prstGeom prst="roundRect">
            <a:avLst>
              <a:gd name="adj" fmla="val 7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259195" y="2014220"/>
            <a:ext cx="5502910" cy="4364990"/>
          </a:xfrm>
          <a:prstGeom prst="roundRect">
            <a:avLst>
              <a:gd name="adj" fmla="val 712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2575" y="3409950"/>
            <a:ext cx="1377315" cy="1004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90000"/>
              </a:lnSpc>
            </a:pPr>
            <a:r>
              <a:rPr lang="en-US" sz="6600" i="1" cap="all">
                <a:solidFill>
                  <a:schemeClr val="bg1"/>
                </a:solidFill>
                <a:uFillTx/>
                <a:latin typeface="思源黑体 CN Bold" panose="020B0800000000000000" charset="-122"/>
                <a:ea typeface="思源黑体 CN Light" panose="020B0300000000000000" charset="-122"/>
                <a:cs typeface="思源黑体 CN Bold" panose="020B0800000000000000" charset="-122"/>
              </a:rPr>
              <a:t>vs</a:t>
            </a:r>
            <a:endParaRPr lang="en-US" sz="6600" i="1" cap="all">
              <a:solidFill>
                <a:schemeClr val="bg1"/>
              </a:solidFill>
              <a:uFillTx/>
              <a:latin typeface="思源黑体 CN Bold" panose="020B0800000000000000" charset="-122"/>
              <a:ea typeface="思源黑体 CN Light" panose="020B0300000000000000" charset="-122"/>
              <a:cs typeface="思源黑体 CN Bold" panose="020B08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3355" y="2120265"/>
            <a:ext cx="249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WordCountMapper.java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1335" y="2120265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01</a:t>
            </a:r>
            <a:r>
              <a:rPr lang="zh-CN" altLang="en-US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43355" y="3427730"/>
            <a:ext cx="2664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WordCountReducer.java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1335" y="3427730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02</a:t>
            </a:r>
            <a:r>
              <a:rPr lang="zh-CN" altLang="en-US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43355" y="4735195"/>
            <a:ext cx="2664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WordCountDriver.java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1335" y="4735195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03</a:t>
            </a:r>
            <a:r>
              <a:rPr lang="zh-CN" altLang="en-US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72780" y="2120265"/>
            <a:ext cx="235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r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WordCountMapper.java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804525" y="2120265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01</a:t>
            </a:r>
            <a:r>
              <a:rPr lang="zh-CN" altLang="en-US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88020" y="3427730"/>
            <a:ext cx="23444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r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WordCountReducer.java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804525" y="3427730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02</a:t>
            </a:r>
            <a:r>
              <a:rPr lang="zh-CN" altLang="en-US" sz="40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157845" y="4735195"/>
            <a:ext cx="2474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r"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WordCountDriver.java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804525" y="4735195"/>
            <a:ext cx="83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en-US" altLang="zh-CN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03</a:t>
            </a:r>
            <a:r>
              <a:rPr lang="zh-CN" altLang="en-US" sz="4000" cap="all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4000" cap="all">
              <a:solidFill>
                <a:schemeClr val="tx1">
                  <a:lumMod val="50000"/>
                  <a:lumOff val="50000"/>
                </a:schemeClr>
              </a:solidFill>
              <a:uFillTx/>
              <a:latin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40485" y="2245995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340485" y="3514090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340485" y="4806315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0718165" y="2245995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0718165" y="3514090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718165" y="4806315"/>
            <a:ext cx="0" cy="76581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代码编写</a:t>
            </a:r>
            <a:endParaRPr lang="zh-CN" altLang="en-US" sz="4000" dirty="0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5"/>
            </p:custDataLst>
          </p:nvPr>
        </p:nvSpPr>
        <p:spPr>
          <a:xfrm>
            <a:off x="1169670" y="1236980"/>
            <a:ext cx="3211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不带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608060" y="1183640"/>
            <a:ext cx="3211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带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0625" y="1089025"/>
            <a:ext cx="4559300" cy="4680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脚本添加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3694430" y="346710"/>
            <a:ext cx="56927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添加脚本与结果下载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01</a:t>
            </a:r>
            <a:endParaRPr lang="en-US" altLang="zh-CN" sz="4000" dirty="0"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329" r="31963"/>
          <a:stretch>
            <a:fillRect/>
          </a:stretch>
        </p:blipFill>
        <p:spPr>
          <a:xfrm>
            <a:off x="489585" y="2919095"/>
            <a:ext cx="2785745" cy="244983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7454265" y="163893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之后将文件上传到虚拟机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4520" y="2072005"/>
            <a:ext cx="6077585" cy="11379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7454265" y="32746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然后添加执行权限并运行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3700" y="3530600"/>
            <a:ext cx="4253230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椭圆 8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"/>
            </p:custDataLst>
          </p:nvPr>
        </p:nvSpPr>
        <p:spPr>
          <a:xfrm>
            <a:off x="3694430" y="346710"/>
            <a:ext cx="56927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添加脚本与结果下载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282315" y="1341755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02</a:t>
            </a:r>
            <a:endParaRPr lang="en-US" altLang="zh-CN" sz="4000" dirty="0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4091305" y="1511300"/>
            <a:ext cx="3211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结果下载</a:t>
            </a:r>
            <a:endParaRPr 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0505" y="2268855"/>
            <a:ext cx="3645535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94170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354647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615124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>
            <a:off x="875601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805" y="1260475"/>
            <a:ext cx="3825240" cy="1088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zh-CN" altLang="en-US" sz="72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 </a:t>
            </a:r>
            <a:endParaRPr lang="zh-CN" altLang="en-US" sz="7200" cap="all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01346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01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013460" y="4137660"/>
            <a:ext cx="260540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研究背景与机制分析</a:t>
            </a:r>
            <a:r>
              <a:rPr lang="en-US" altLang="zh-CN" sz="2500" dirty="0">
                <a:sym typeface="+mn-ea"/>
              </a:rPr>
              <a:t>	</a:t>
            </a:r>
            <a:endParaRPr lang="en-US" altLang="zh-CN" sz="2500" dirty="0"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7"/>
            </p:custDataLst>
          </p:nvPr>
        </p:nvCxnSpPr>
        <p:spPr>
          <a:xfrm flipH="1">
            <a:off x="112014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8"/>
            </p:custDataLst>
          </p:nvPr>
        </p:nvSpPr>
        <p:spPr>
          <a:xfrm>
            <a:off x="361823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02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3618230" y="4137660"/>
            <a:ext cx="253301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实验设计</a:t>
            </a:r>
            <a:endParaRPr lang="zh-CN" altLang="en-US" sz="2500" dirty="0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3618230" y="4486910"/>
            <a:ext cx="2395855" cy="350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11"/>
            </p:custDataLst>
          </p:nvPr>
        </p:nvCxnSpPr>
        <p:spPr>
          <a:xfrm flipH="1">
            <a:off x="372491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>
            <p:custDataLst>
              <p:tags r:id="rId12"/>
            </p:custDataLst>
          </p:nvPr>
        </p:nvSpPr>
        <p:spPr>
          <a:xfrm>
            <a:off x="622300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03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13"/>
            </p:custDataLst>
          </p:nvPr>
        </p:nvSpPr>
        <p:spPr>
          <a:xfrm>
            <a:off x="6223000" y="4137660"/>
            <a:ext cx="255206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实验结果与分析</a:t>
            </a:r>
            <a:endParaRPr lang="zh-CN" altLang="en-US" sz="2500" dirty="0"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14"/>
            </p:custDataLst>
          </p:nvPr>
        </p:nvCxnSpPr>
        <p:spPr>
          <a:xfrm flipH="1">
            <a:off x="632968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>
            <p:custDataLst>
              <p:tags r:id="rId15"/>
            </p:custDataLst>
          </p:nvPr>
        </p:nvSpPr>
        <p:spPr>
          <a:xfrm>
            <a:off x="8827135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04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16"/>
            </p:custDataLst>
          </p:nvPr>
        </p:nvSpPr>
        <p:spPr>
          <a:xfrm>
            <a:off x="8827135" y="4137660"/>
            <a:ext cx="239522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结论总结</a:t>
            </a:r>
            <a:endParaRPr lang="zh-CN" altLang="en-US" sz="2500" dirty="0">
              <a:sym typeface="+mn-ea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 flipH="1">
            <a:off x="8933815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3106420" y="1861820"/>
            <a:ext cx="2118360" cy="333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CONTENTS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836545" y="1937385"/>
            <a:ext cx="139700" cy="228600"/>
          </a:xfrm>
          <a:prstGeom prst="line">
            <a:avLst/>
          </a:prstGeom>
          <a:ln w="9525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17538" y="4920615"/>
            <a:ext cx="38830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/>
          <p:nvPr/>
        </p:nvPicPr>
        <p:blipFill>
          <a:blip r:embed="rId1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2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02025" y="2359660"/>
            <a:ext cx="7822565" cy="90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1"/>
            <a:r>
              <a:rPr lang="zh-CN" altLang="en-US" sz="6000" dirty="0" err="1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实验结果与分析</a:t>
            </a:r>
            <a:endParaRPr lang="zh-CN" altLang="en-US" sz="6000" dirty="0" err="1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67790" y="214439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03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实验结果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24" name="图片 23" descr="image-20251126013933483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F">
                  <a:alpha val="100000"/>
                </a:srgbClr>
              </a:clrFrom>
              <a:clrTo>
                <a:srgbClr val="F2F2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70" y="1304290"/>
            <a:ext cx="11026775" cy="51212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93640" y="6483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运行结果一</a:t>
            </a:r>
            <a:endParaRPr lang="zh-CN" altLang="en-US" sz="2500" dirty="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实验结果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93640" y="6483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运行结果二</a:t>
            </a:r>
            <a:endParaRPr lang="zh-CN" altLang="en-US" sz="2500" dirty="0">
              <a:sym typeface="+mn-ea"/>
            </a:endParaRPr>
          </a:p>
        </p:txBody>
      </p:sp>
      <p:pic>
        <p:nvPicPr>
          <p:cNvPr id="2" name="图片 1" descr="image-2025112601415427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90" y="1235075"/>
            <a:ext cx="11852910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实验分析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93640" y="6483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性能指标汇总</a:t>
            </a:r>
            <a:endParaRPr lang="zh-CN" altLang="en-US" sz="2500" dirty="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86355" y="5659120"/>
            <a:ext cx="65639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基于集群日志（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Log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）与执行记录（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CSV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）的深度解析，我们提取了以下关键性能指标。其中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并行度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(Average Parallelism)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计算公式为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总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CPU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时间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/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实际执行时间，反映了集群资源的利用效率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105" y="1221740"/>
            <a:ext cx="1178242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实验分析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10760" y="6483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综合性能分析图表</a:t>
            </a:r>
            <a:endParaRPr lang="zh-CN" altLang="en-US" sz="2500" dirty="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70240" y="1243330"/>
            <a:ext cx="37998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左上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(Execution Time):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作业执行时间对比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-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直观展示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Combiner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对整体运行速度的提升（或拖慢）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2" name="图片 1" descr="four_plots_final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34770"/>
            <a:ext cx="8103870" cy="54032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2160" y="2820035"/>
            <a:ext cx="37998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右上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(Shuffle Data Volume (Bytes)):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展示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输出后，真正进入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Shuffle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（网络传输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/Reduce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端）的数据记录数。纵坐标使用对数坐标以显示巨大差异。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0075" y="4218940"/>
            <a:ext cx="37998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左下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(Spilled Records):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溢写记录数（磁盘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I/O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）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70240" y="5483860"/>
            <a:ext cx="37998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右下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(CPU Time Breakdown: Map vs Reduce):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展示各种方法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Reducde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具体花费的时间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实验分析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93640" y="6483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视频演示</a:t>
            </a:r>
            <a:endParaRPr lang="zh-CN" altLang="en-US" sz="25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730" y="1183640"/>
            <a:ext cx="808228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深度探究</a:t>
            </a:r>
            <a:endParaRPr lang="zh-CN" altLang="en-US" sz="2500" dirty="0">
              <a:sym typeface="+mn-ea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63055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0" name="弧形 9"/>
          <p:cNvSpPr/>
          <p:nvPr/>
        </p:nvSpPr>
        <p:spPr>
          <a:xfrm rot="5400000">
            <a:off x="63944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弧形 10"/>
          <p:cNvSpPr/>
          <p:nvPr/>
        </p:nvSpPr>
        <p:spPr>
          <a:xfrm rot="10500000">
            <a:off x="639445" y="177482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弧形 11"/>
          <p:cNvSpPr/>
          <p:nvPr/>
        </p:nvSpPr>
        <p:spPr>
          <a:xfrm rot="15900000">
            <a:off x="647065" y="1782445"/>
            <a:ext cx="4180205" cy="4180205"/>
          </a:xfrm>
          <a:prstGeom prst="arc">
            <a:avLst>
              <a:gd name="adj1" fmla="val 16200000"/>
              <a:gd name="adj2" fmla="val 20815606"/>
            </a:avLst>
          </a:prstGeom>
          <a:ln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rgbClr val="262626">
                    <a:alpha val="0"/>
                  </a:srgbClr>
                </a:gs>
              </a:gsLst>
              <a:lin ang="16200000" scaled="1"/>
            </a:gra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3515" y="60007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为什么</a:t>
            </a:r>
            <a:r>
              <a:rPr lang="en-US" altLang="zh-CN" sz="2500" dirty="0">
                <a:sym typeface="+mn-ea"/>
              </a:rPr>
              <a:t> Unique </a:t>
            </a:r>
            <a:r>
              <a:rPr lang="zh-CN" altLang="en-US" sz="2500" dirty="0">
                <a:sym typeface="+mn-ea"/>
              </a:rPr>
              <a:t>场景变慢了</a:t>
            </a:r>
            <a:endParaRPr lang="zh-CN" altLang="en-US" sz="2500" dirty="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5845" y="1782445"/>
            <a:ext cx="60159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无效计算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日志显示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Combine Input Records = Combine Output Records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。由于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Key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互不相同，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Combiner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无法合并任何数据。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0280" y="3283585"/>
            <a:ext cx="60159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CPU 惩罚: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尽管没有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I/O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收益，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Map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阶段依然执行了完整的序列化、反序列化和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Combiner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函数调用。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5845" y="4598670"/>
            <a:ext cx="60159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资源浪费: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Map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端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CPU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时间从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562s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激增至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 727s (+29%)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Light" panose="020B0300000000000000" charset="-122"/>
                <a:cs typeface="思源黑体 CN Medium" panose="020B0600000000000000" charset="-122"/>
                <a:sym typeface="+mn-ea"/>
              </a:rPr>
              <a:t>，这种纯粹的计算资源浪费导致了整体性能的退化。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Light" panose="020B03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13" name="图片 12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5365" y="894715"/>
            <a:ext cx="2323465" cy="261747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5645" y="3429000"/>
            <a:ext cx="299466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17538" y="4920615"/>
            <a:ext cx="38830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/>
          <p:nvPr/>
        </p:nvPicPr>
        <p:blipFill>
          <a:blip r:embed="rId1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2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02025" y="2359660"/>
            <a:ext cx="7822565" cy="90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1"/>
            <a:r>
              <a:rPr lang="zh-CN" altLang="en-US" sz="6000" dirty="0" err="1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结论总结</a:t>
            </a:r>
            <a:endParaRPr lang="en-US" altLang="zh-CN" sz="6000" dirty="0" err="1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67790" y="214439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04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240" b="8411"/>
          <a:stretch>
            <a:fillRect/>
          </a:stretch>
        </p:blipFill>
        <p:spPr>
          <a:xfrm>
            <a:off x="7398385" y="2433320"/>
            <a:ext cx="4793615" cy="442468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2"/>
            </p:custDataLst>
          </p:nvPr>
        </p:nvSpPr>
        <p:spPr>
          <a:xfrm>
            <a:off x="752475" y="1715770"/>
            <a:ext cx="41624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·I/O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优化是性能提升的决定性因素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52475" y="3285490"/>
            <a:ext cx="4102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适用性边界与负优化风险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07720" y="4991735"/>
            <a:ext cx="34544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适用性边界与负优化风险 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椭圆 4"/>
          <p:cNvSpPr/>
          <p:nvPr>
            <p:custDataLst>
              <p:tags r:id="rId7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369570" y="38163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sz="2500" dirty="0">
                <a:sym typeface="+mn-ea"/>
              </a:rPr>
              <a:t>实验总结</a:t>
            </a:r>
            <a:endParaRPr lang="zh-CN" sz="2500" dirty="0">
              <a:sym typeface="+mn-ea"/>
            </a:endParaRPr>
          </a:p>
        </p:txBody>
      </p:sp>
      <p:pic>
        <p:nvPicPr>
          <p:cNvPr id="15" name="图片 14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5611495"/>
            <a:ext cx="1772285" cy="12465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090" y="2105025"/>
            <a:ext cx="9793605" cy="1180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090" y="3776345"/>
            <a:ext cx="8857615" cy="10883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1325" y="5390515"/>
            <a:ext cx="8572500" cy="13735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64535" y="2013585"/>
            <a:ext cx="59359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sz="100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感谢观看</a:t>
            </a:r>
            <a:r>
              <a:rPr lang="zh-CN" sz="100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！</a:t>
            </a:r>
            <a:endParaRPr lang="zh-CN" sz="1000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cs typeface="思源黑体 CN Medium" panose="020B0600000000000000" charset="-122"/>
              </a:rPr>
              <a:t>2025.12.01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1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2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  <p:sp>
        <p:nvSpPr>
          <p:cNvPr id="14" name="文本框 7"/>
          <p:cNvSpPr txBox="1"/>
          <p:nvPr/>
        </p:nvSpPr>
        <p:spPr>
          <a:xfrm>
            <a:off x="1439545" y="4961255"/>
            <a:ext cx="1909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小组：第</a:t>
            </a:r>
            <a:r>
              <a:rPr lang="en-US" alt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28</a:t>
            </a:r>
            <a:r>
              <a:rPr lang="zh-CN" altLang="en-US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组</a:t>
            </a:r>
            <a:endParaRPr lang="zh-CN" altLang="en-US" dirty="0">
              <a:solidFill>
                <a:srgbClr val="0D0D0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lt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5572760" y="4902200"/>
            <a:ext cx="485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zh-CN" dirty="0">
                <a:solidFill>
                  <a:srgbClr val="0D0D0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lt"/>
              </a:rPr>
              <a:t>成员：钟民杰、杨牧之、周冠廷、郭星豪</a:t>
            </a:r>
            <a:endParaRPr lang="zh-CN" altLang="en-US" dirty="0">
              <a:solidFill>
                <a:srgbClr val="0D0D0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502025" y="2359660"/>
            <a:ext cx="7822565" cy="90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1"/>
            <a:r>
              <a:rPr lang="zh-CN" altLang="en-US" sz="6000" dirty="0" err="1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研究背景与机制分析</a:t>
            </a:r>
            <a:endParaRPr lang="zh-CN" altLang="en-US" sz="6000" dirty="0" err="1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67790" y="214439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01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17538" y="4920615"/>
            <a:ext cx="38830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/>
          <p:nvPr/>
        </p:nvPicPr>
        <p:blipFill>
          <a:blip r:embed="rId1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2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54330" y="3683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研究背景与机制分析</a:t>
            </a:r>
            <a:endParaRPr lang="en-US" altLang="zh-CN" sz="25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3553" y="1484630"/>
            <a:ext cx="34544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MapReduce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机制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0195" y="1386205"/>
            <a:ext cx="8223250" cy="4433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025" y="283083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MapReduce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是一种能够在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普通配置计算机上并行处理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大量数据的并行计算框架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025" y="4253230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分而治之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：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将一个巨大的任务拆分成许多小任务，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在多台计算机上并行处理，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最后将结果汇总。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1725" y="1243330"/>
            <a:ext cx="63201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                    Reduce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3996684" y="2344738"/>
            <a:ext cx="1347103" cy="2286215"/>
            <a:chOff x="5903" y="3413"/>
            <a:chExt cx="2573" cy="36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903" y="3413"/>
              <a:ext cx="129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2"/>
              </p:custDataLst>
            </p:nvPr>
          </p:nvCxnSpPr>
          <p:spPr>
            <a:xfrm>
              <a:off x="7183" y="5293"/>
              <a:ext cx="129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3"/>
              </p:custDataLst>
            </p:nvPr>
          </p:nvCxnSpPr>
          <p:spPr>
            <a:xfrm>
              <a:off x="7147" y="7013"/>
              <a:ext cx="1293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4711065" y="1989455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642485" y="1976755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</a:t>
            </a:r>
            <a:endParaRPr lang="zh-CN" altLang="en-US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6"/>
            </p:custDataLst>
          </p:nvPr>
        </p:nvSpPr>
        <p:spPr>
          <a:xfrm>
            <a:off x="5389880" y="3183255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5321300" y="3176905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Shuffle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过程</a:t>
            </a:r>
            <a:endParaRPr lang="zh-CN" altLang="en-US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3" name="圆角矩形 42"/>
          <p:cNvSpPr/>
          <p:nvPr>
            <p:custDataLst>
              <p:tags r:id="rId8"/>
            </p:custDataLst>
          </p:nvPr>
        </p:nvSpPr>
        <p:spPr>
          <a:xfrm>
            <a:off x="5370830" y="4275455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5302250" y="4269105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Reduce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</a:t>
            </a:r>
            <a:endParaRPr lang="zh-CN" altLang="en-US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369570" y="41910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2500" dirty="0">
                <a:sym typeface="+mn-ea"/>
              </a:rPr>
              <a:t>MapReduce</a:t>
            </a:r>
            <a:r>
              <a:rPr lang="zh-CN" altLang="en-US" sz="2500" dirty="0">
                <a:sym typeface="+mn-ea"/>
              </a:rPr>
              <a:t>机制</a:t>
            </a:r>
            <a:endParaRPr lang="zh-CN" altLang="en-US" sz="2500" dirty="0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6574790" y="187579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处理和过滤输入数据。它读取原始数据块，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将其转换为一系列中间态的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&lt;Key, Value&gt;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键值对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7262495" y="30727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链接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阶段和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Reduce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桥梁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”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从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映射输出到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Reduce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消化输入的整个过程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7332345" y="416496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对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Shuffle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阶段传来的、已按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Key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分组排序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的数据进行聚合计算。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pic>
        <p:nvPicPr>
          <p:cNvPr id="20" name="图片 19"/>
          <p:cNvPicPr/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2240" t="2852" r="8755"/>
          <a:stretch>
            <a:fillRect/>
          </a:stretch>
        </p:blipFill>
        <p:spPr>
          <a:xfrm>
            <a:off x="64135" y="1014095"/>
            <a:ext cx="5148580" cy="44837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339465" y="5716905"/>
            <a:ext cx="63023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MapReduce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机制三个重要阶段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205413" y="1619885"/>
            <a:ext cx="34544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优化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5396230" y="294005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本质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5396230" y="405511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执行时机与配制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396230" y="5224145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优势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32" name="图片 16" descr="32313538333630393b32313538333732323bbfceccc3b2e2d1e9"/>
          <p:cNvGrpSpPr/>
          <p:nvPr/>
        </p:nvGrpSpPr>
        <p:grpSpPr>
          <a:xfrm rot="0">
            <a:off x="4110990" y="1686560"/>
            <a:ext cx="432435" cy="37719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33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CN Light" panose="020B0300000000000000" charset="-122"/>
              </a:endParaRPr>
            </a:p>
          </p:txBody>
        </p:sp>
        <p:sp>
          <p:nvSpPr>
            <p:cNvPr id="34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CN Light" panose="020B0300000000000000" charset="-122"/>
              </a:endParaRPr>
            </a:p>
          </p:txBody>
        </p:sp>
        <p:sp>
          <p:nvSpPr>
            <p:cNvPr id="35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CN Light" panose="020B0300000000000000" charset="-122"/>
              </a:endParaRPr>
            </a:p>
          </p:txBody>
        </p:sp>
        <p:sp>
          <p:nvSpPr>
            <p:cNvPr id="36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思源黑体 CN Light" panose="020B0300000000000000" charset="-122"/>
              </a:endParaRPr>
            </a:p>
          </p:txBody>
        </p:sp>
      </p:grp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369570" y="33845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2500" dirty="0">
                <a:sym typeface="+mn-ea"/>
              </a:rPr>
              <a:t>Conbiner</a:t>
            </a:r>
            <a:r>
              <a:rPr lang="zh-CN" altLang="en-US" sz="2500" dirty="0">
                <a:sym typeface="+mn-ea"/>
              </a:rPr>
              <a:t>优化</a:t>
            </a:r>
            <a:endParaRPr lang="zh-CN" altLang="en-US" sz="2500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6273" y="2870835"/>
            <a:ext cx="34544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lvl="1" algn="ctr">
              <a:buClrTx/>
              <a:buSzTx/>
              <a:buFontTx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优化作用</a:t>
            </a:r>
            <a:endParaRPr lang="zh-CN" altLang="en-US" sz="48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396230" y="227901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Combiner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是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MapReduce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模型中的一种优化技巧，旨在减少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Shuffle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阶段的数据传输量，以提升整体性能。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5717540" y="3308350"/>
            <a:ext cx="6096000" cy="423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1" algn="l">
              <a:buClrTx/>
              <a:buSzTx/>
              <a:buFontTx/>
            </a:pP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端本地执行的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迷你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Reducer”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任务的输出数据被发送到网络之前，先在本地对数据进行一次聚合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5666105" y="45319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任务完成之后，在数据被溢写到磁盘之前或之后；本地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任务节点。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Combiner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的执行不需要网络传输，开销很小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5717540" y="570103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大幅度坚守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huffle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数据量；提神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Reduce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端效率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617538" y="4920615"/>
            <a:ext cx="38830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/>
          <p:nvPr/>
        </p:nvPicPr>
        <p:blipFill>
          <a:blip r:embed="rId1">
            <a:clrChange>
              <a:clrFrom>
                <a:srgbClr val="56266F">
                  <a:alpha val="100000"/>
                </a:srgbClr>
              </a:clrFrom>
              <a:clrTo>
                <a:srgbClr val="56266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5" y="130175"/>
            <a:ext cx="1363980" cy="128651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2">
            <a:clrChange>
              <a:clrFrom>
                <a:srgbClr val="FFE4E0">
                  <a:alpha val="100000"/>
                </a:srgbClr>
              </a:clrFrom>
              <a:clrTo>
                <a:srgbClr val="FFE4E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230" y="64770"/>
            <a:ext cx="1508760" cy="135191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02025" y="2359660"/>
            <a:ext cx="7822565" cy="903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1"/>
            <a:r>
              <a:rPr lang="zh-CN" altLang="en-US" sz="6000" dirty="0" err="1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实验设计</a:t>
            </a:r>
            <a:endParaRPr lang="zh-CN" altLang="en-US" sz="6000" dirty="0" err="1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67790" y="214439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02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9690665" y="2384425"/>
            <a:ext cx="1849755" cy="18497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6729660" y="2384425"/>
            <a:ext cx="1849755" cy="18497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3704520" y="2384425"/>
            <a:ext cx="1849755" cy="18497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641915" y="2416175"/>
            <a:ext cx="1849755" cy="184975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5"/>
            </p:custDataLst>
          </p:nvPr>
        </p:nvSpPr>
        <p:spPr>
          <a:xfrm>
            <a:off x="665092" y="4498340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596512" y="448691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数据生成与验证</a:t>
            </a:r>
            <a:endParaRPr lang="zh-CN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7"/>
            </p:custDataLst>
          </p:nvPr>
        </p:nvSpPr>
        <p:spPr>
          <a:xfrm>
            <a:off x="3727697" y="4491990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3659117" y="448691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核心实验部分</a:t>
            </a:r>
            <a:endParaRPr lang="zh-CN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9"/>
            </p:custDataLst>
          </p:nvPr>
        </p:nvSpPr>
        <p:spPr>
          <a:xfrm>
            <a:off x="6752838" y="4498340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6684258" y="448691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执行结果部分</a:t>
            </a:r>
            <a:endParaRPr lang="zh-CN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1"/>
            </p:custDataLst>
          </p:nvPr>
        </p:nvSpPr>
        <p:spPr>
          <a:xfrm>
            <a:off x="9713843" y="4498340"/>
            <a:ext cx="1803400" cy="36195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9645263" y="4486910"/>
            <a:ext cx="1940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结果分析可视化</a:t>
            </a:r>
            <a:endParaRPr lang="zh-CN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4" name="椭圆 23"/>
          <p:cNvSpPr/>
          <p:nvPr>
            <p:custDataLst>
              <p:tags r:id="rId15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368935" y="357505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实验设计结构</a:t>
            </a:r>
            <a:endParaRPr lang="zh-CN" altLang="en-US" sz="2500" dirty="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63625"/>
            <a:ext cx="3430905" cy="30384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600" y="930910"/>
            <a:ext cx="3369310" cy="345884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2150" y="991870"/>
            <a:ext cx="3645535" cy="34950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329" r="31963"/>
          <a:stretch>
            <a:fillRect/>
          </a:stretch>
        </p:blipFill>
        <p:spPr>
          <a:xfrm>
            <a:off x="8976360" y="1852295"/>
            <a:ext cx="2785745" cy="244983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4914265" y="41910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整体结构</a:t>
            </a:r>
            <a:endParaRPr lang="zh-CN" altLang="en-US" sz="4000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6"/>
            </p:custDataLst>
          </p:nvPr>
        </p:nvSpPr>
        <p:spPr>
          <a:xfrm>
            <a:off x="624840" y="5240020"/>
            <a:ext cx="21374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制造实验所需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  </a:t>
            </a: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数据和后续的分析结果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7"/>
            </p:custDataLst>
          </p:nvPr>
        </p:nvSpPr>
        <p:spPr>
          <a:xfrm>
            <a:off x="3727450" y="5240020"/>
            <a:ext cx="215582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提供进行对比实验的两种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MapReduce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程序版本。包括带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和不带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Conbiner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的对比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8"/>
            </p:custDataLst>
          </p:nvPr>
        </p:nvSpPr>
        <p:spPr>
          <a:xfrm>
            <a:off x="9624695" y="5182870"/>
            <a:ext cx="21374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对实验结果进行深入分析，并生成直观的可视化图表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9"/>
            </p:custDataLst>
          </p:nvPr>
        </p:nvSpPr>
        <p:spPr>
          <a:xfrm>
            <a:off x="6729730" y="5240020"/>
            <a:ext cx="21374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将复杂的手动操作自动化，形成一条完整的实验流水线，确保实验过程高效、可重复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>
            <p:custDataLst>
              <p:tags r:id="rId1"/>
            </p:custDataLst>
          </p:nvPr>
        </p:nvSpPr>
        <p:spPr>
          <a:xfrm>
            <a:off x="1474470" y="1598295"/>
            <a:ext cx="3211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虚拟机网络配置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7" name="椭圆 86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8" name="椭圆 87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9" name="椭圆 88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69570" y="346710"/>
            <a:ext cx="454533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2500" dirty="0">
                <a:sym typeface="+mn-ea"/>
              </a:rPr>
              <a:t>实验步骤</a:t>
            </a:r>
            <a:endParaRPr lang="zh-CN" altLang="en-US" sz="2500" dirty="0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4841875" y="346710"/>
            <a:ext cx="4545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zh-CN" altLang="en-US" sz="4000" dirty="0">
                <a:sym typeface="+mn-ea"/>
              </a:rPr>
              <a:t>环境搭建</a:t>
            </a:r>
            <a:endParaRPr lang="zh-CN" altLang="en-US" sz="4000" dirty="0"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10235" y="1300480"/>
            <a:ext cx="8648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altLang="zh-CN" sz="4000" dirty="0">
                <a:sym typeface="+mn-ea"/>
              </a:rPr>
              <a:t>01</a:t>
            </a:r>
            <a:endParaRPr lang="en-US" altLang="zh-CN" sz="4000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80" y="2485390"/>
            <a:ext cx="3353435" cy="2981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0640" y="2695575"/>
            <a:ext cx="4514850" cy="2771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8FA">
                  <a:alpha val="100000"/>
                </a:srgbClr>
              </a:clrFrom>
              <a:clrTo>
                <a:srgbClr val="F6F8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2620" y="967105"/>
            <a:ext cx="3709035" cy="53270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0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1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2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20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127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28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4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40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41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142.xml><?xml version="1.0" encoding="utf-8"?>
<p:tagLst xmlns:p="http://schemas.openxmlformats.org/presentationml/2006/main">
  <p:tag name="KSO_WM_BEAUTIFY_FLAG" val=""/>
  <p:tag name="KSO_WM_DIAGRAM_VIRTUALLY_FRAME" val="{&quot;height&quot;:373.75,&quot;left&quot;:48.05,&quot;top&quot;:102.4,&quot;width&quot;:822.85}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KSO_WM_DIAGRAM_VIRTUALLY_FRAME" val="{&quot;height&quot;:373.75,&quot;left&quot;:48.05,&quot;top&quot;:102.4,&quot;width&quot;:822.85}"/>
</p:tagLst>
</file>

<file path=ppt/tags/tag149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15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50.xml><?xml version="1.0" encoding="utf-8"?>
<p:tagLst xmlns:p="http://schemas.openxmlformats.org/presentationml/2006/main">
  <p:tag name="KSO_WM_BEAUTIFY_FLAG" val=""/>
  <p:tag name="KSO_WM_DIAGRAM_VIRTUALLY_FRAME" val="{&quot;height&quot;:373.75,&quot;left&quot;:48.05,&quot;top&quot;:102.4,&quot;width&quot;:822.85}"/>
</p:tagLst>
</file>

<file path=ppt/tags/tag151.xml><?xml version="1.0" encoding="utf-8"?>
<p:tagLst xmlns:p="http://schemas.openxmlformats.org/presentationml/2006/main">
  <p:tag name="KSO_WM_BEAUTIFY_FLAG" val=""/>
  <p:tag name="KSO_WM_DIAGRAM_VIRTUALLY_FRAME" val="{&quot;height&quot;:373.75,&quot;left&quot;:48.05,&quot;top&quot;:102.4,&quot;width&quot;:822.85}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159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16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DIAGRAM_VIRTUALLY_FRAME" val="{&quot;height&quot;:340.1,&quot;left&quot;:26.65,&quot;top&quot;:140.4,&quot;width&quot;:513.1}"/>
</p:tagLst>
</file>

<file path=ppt/tags/tag179.xml><?xml version="1.0" encoding="utf-8"?>
<p:tagLst xmlns:p="http://schemas.openxmlformats.org/presentationml/2006/main">
  <p:tag name="KSO_WM_DIAGRAM_VIRTUALLY_FRAME" val="{&quot;height&quot;:340.1,&quot;left&quot;:26.65,&quot;top&quot;:140.4,&quot;width&quot;:513.1}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DIAGRAM_VIRTUALLY_FRAME" val="{&quot;height&quot;:340.1,&quot;left&quot;:26.65,&quot;top&quot;:140.4,&quot;width&quot;:513.1}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COMMONDATA" val="eyJoZGlkIjoiMGM3ZDNiNjQ5MjMwNGE4NGUzZGUzN2M4NzZkODkzZjgifQ=="/>
  <p:tag name="KSO_WPP_MARK_KEY" val="b752032d-a0f6-4774-b7b6-2851f0d59025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3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4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5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6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7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8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29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3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30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36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37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38.xml><?xml version="1.0" encoding="utf-8"?>
<p:tagLst xmlns:p="http://schemas.openxmlformats.org/presentationml/2006/main">
  <p:tag name="KSO_WM_DIAGRAM_VIRTUALLY_FRAME" val="{&quot;height&quot;:224.9,&quot;left&quot;:409.9,&quot;top&quot;:251.05,&quot;width&quot;:507.5}"/>
</p:tagLst>
</file>

<file path=ppt/tags/tag39.xml><?xml version="1.0" encoding="utf-8"?>
<p:tagLst xmlns:p="http://schemas.openxmlformats.org/presentationml/2006/main">
  <p:tag name="KSO_WM_DIAGRAM_VIRTUALLY_FRAME" val="{&quot;height&quot;:224.9,&quot;left&quot;:409.9,&quot;top&quot;:251.05,&quot;width&quot;:507.5}"/>
</p:tagLst>
</file>

<file path=ppt/tags/tag4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40.xml><?xml version="1.0" encoding="utf-8"?>
<p:tagLst xmlns:p="http://schemas.openxmlformats.org/presentationml/2006/main">
  <p:tag name="KSO_WM_DIAGRAM_VIRTUALLY_FRAME" val="{&quot;height&quot;:224.9,&quot;left&quot;:409.9,&quot;top&quot;:251.05,&quot;width&quot;:507.5}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46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47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48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90.65,&quot;left&quot;:0,&quot;top&quot;:73.3,&quot;width&quot;:930.1944881889764}"/>
</p:tagLst>
</file>

<file path=ppt/tags/tag5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90.65,&quot;left&quot;:0,&quot;top&quot;:73.3,&quot;width&quot;:930.1944881889764}"/>
</p:tagLst>
</file>

<file path=ppt/tags/tag51.xml><?xml version="1.0" encoding="utf-8"?>
<p:tagLst xmlns:p="http://schemas.openxmlformats.org/presentationml/2006/main">
  <p:tag name="KSO_WM_BEAUTIFY_FLAG" val=""/>
  <p:tag name="KSO_WM_DIAGRAM_VIRTUALLY_FRAME" val="{&quot;height&quot;:390.65,&quot;left&quot;:0,&quot;top&quot;:73.3,&quot;width&quot;:930.1944881889764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90.65,&quot;left&quot;:0,&quot;top&quot;:73.3,&quot;width&quot;:930.1944881889764}"/>
</p:tagLst>
</file>

<file path=ppt/tags/tag53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4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5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6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7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8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59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60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6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7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8.xml><?xml version="1.0" encoding="utf-8"?>
<p:tagLst xmlns:p="http://schemas.openxmlformats.org/presentationml/2006/main">
  <p:tag name="KSO_WM_DIAGRAM_VIRTUALLY_FRAME" val="{&quot;height&quot;:390.65,&quot;left&quot;:0,&quot;top&quot;:73.3,&quot;width&quot;:930.1944881889764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70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71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72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73.xml><?xml version="1.0" encoding="utf-8"?>
<p:tagLst xmlns:p="http://schemas.openxmlformats.org/presentationml/2006/main">
  <p:tag name="KSO_WM_DIAGRAM_VIRTUALLY_FRAME" val="{&quot;height&quot;:330.65,&quot;left&quot;:310.3848031496063,&quot;top&quot;:147.15,&quot;width&quot;:746.9651968503937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  <p:tag name="KSO_WM_DIAGRAM_VIRTUALLY_FRAME" val="{&quot;height&quot;:350.3,&quot;left&quot;:48.05,&quot;top&quot;:125.85,&quot;width&quot;:460.05}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2120</Words>
  <Application>WPS 演示</Application>
  <PresentationFormat>宽屏</PresentationFormat>
  <Paragraphs>304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思源黑体 CN Light</vt:lpstr>
      <vt:lpstr>思源黑体 CN Bold</vt:lpstr>
      <vt:lpstr>思源黑体 CN Medium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ゼ绵绵细雨ζ织我梦</cp:lastModifiedBy>
  <cp:revision>169</cp:revision>
  <dcterms:created xsi:type="dcterms:W3CDTF">2023-04-03T03:59:00Z</dcterms:created>
  <dcterms:modified xsi:type="dcterms:W3CDTF">2025-11-30T10:06:18Z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5F7550E20E2047BC9854F8EE3D8AB011_11</vt:lpwstr>
  </property>
  <property fmtid="{D5CDD505-2E9C-101B-9397-08002B2CF9AE}" pid="3" name="KSOProductBuildVer">
    <vt:lpwstr>2052-12.1.0.23542</vt:lpwstr>
  </property>
  <property fmtid="{D5CDD505-2E9C-101B-9397-08002B2CF9AE}" pid="4" name="KSOTemplateUUID">
    <vt:lpwstr>v1.0_mb_jt/IYktloNZdZ150sz9Kvg==</vt:lpwstr>
  </property>
</Properties>
</file>